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315" r:id="rId3"/>
    <p:sldId id="273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6" r:id="rId30"/>
    <p:sldId id="287" r:id="rId31"/>
    <p:sldId id="288" r:id="rId32"/>
    <p:sldId id="289" r:id="rId33"/>
    <p:sldId id="290" r:id="rId34"/>
    <p:sldId id="313" r:id="rId35"/>
    <p:sldId id="314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75220-E8C8-4FEC-BF0B-69E08C399ECC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3D41C-D38C-4708-BB07-0C818C0C73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64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CC1A64-60E3-48D8-B417-F174DCE4C672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6C3F31-D856-467F-938D-CF64104287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0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16B7EF-EE62-459F-9ACE-CC22A1219301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C033C-FEB5-4EB2-A0F1-95B30ACF17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97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80F64D2-B624-42E1-9083-64A7E956403A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4A64F-388C-4BC1-92AF-DED0294FC8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7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634E00-62B6-4848-926C-77B76D12F737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7F14A-64E2-4517-A34E-F2E1DA15208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B367F6-6772-4E04-8093-4816972F171F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656C6-829B-4A69-9FB1-3BE6D6798B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0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0A9FEE-6A25-48A3-949A-B99428917FA5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17ABE-FA93-42F3-A731-D7121988C4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668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48A868-A90A-462D-82EE-A44135F1FE6D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1623A-4924-4665-BEEF-53FE4AA3DC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52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12586-AC6D-4A60-9FB2-F80AD37A152C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674638-C1C3-47DF-BAC6-711FE259ED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41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444525-309C-4D2F-B315-7D5771B4BD67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5AD29-DBD0-4BA5-8A82-EA7C8CE479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98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14CBB2-A1F1-4B6A-9CC8-9513B2067884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FF9CF-14EC-4892-BBCE-1760B72DFF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895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604FF25-DCED-47BB-A32C-06E9B51E1320}" type="datetimeFigureOut">
              <a:rPr lang="zh-CN" altLang="en-US"/>
              <a:pPr/>
              <a:t>2015/8/12 Wednesday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B0C5AA7-C48D-4BDB-B540-21D531CFE1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wmf"/><Relationship Id="rId2" Type="http://schemas.openxmlformats.org/officeDocument/2006/relationships/hyperlink" Target="http://gz.focus.cn/photoshow/21429/41388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38142;&#25509;&#36164;&#28304;/&#20154;&#25945;&#29256;7&#19979;Unit7_A_1b.mp3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38142;&#25509;&#36164;&#28304;/&#20154;&#25945;&#29256;7&#19979;_Unit07_A_2a.mp3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&#38142;&#25509;&#36164;&#28304;/&#20154;&#25945;&#29256;7&#19979;_Unit07_A_2b.mp3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 idx="4294967295"/>
          </p:nvPr>
        </p:nvSpPr>
        <p:spPr>
          <a:xfrm>
            <a:off x="684213" y="1700213"/>
            <a:ext cx="7772400" cy="1470025"/>
          </a:xfrm>
        </p:spPr>
        <p:txBody>
          <a:bodyPr/>
          <a:lstStyle/>
          <a:p>
            <a:pPr eaLnBrk="1" hangingPunct="1"/>
            <a:r>
              <a:rPr lang="en-US" sz="8000" b="1">
                <a:solidFill>
                  <a:srgbClr val="0000FF"/>
                </a:solidFill>
              </a:rPr>
              <a:t>Unit 7 It’s raining !</a:t>
            </a:r>
            <a:endParaRPr lang="zh-CN" altLang="en-US" sz="8000" b="1">
              <a:solidFill>
                <a:srgbClr val="0000FF"/>
              </a:solidFill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学科网</a:t>
            </a:r>
            <a:endParaRPr 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un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371600"/>
            <a:ext cx="4525963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ImageFile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400"/>
            <a:ext cx="32400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609600"/>
            <a:ext cx="6769100" cy="609600"/>
          </a:xfrm>
        </p:spPr>
        <p:txBody>
          <a:bodyPr wrap="none"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US" sz="4000" b="1">
                <a:solidFill>
                  <a:srgbClr val="000099"/>
                </a:solidFill>
              </a:rPr>
              <a:t>How’s the weather there?</a:t>
            </a:r>
          </a:p>
        </p:txBody>
      </p:sp>
      <p:pic>
        <p:nvPicPr>
          <p:cNvPr id="13315" name="Picture 3" descr="cloudy"/>
          <p:cNvPicPr>
            <a:picLocks noChangeAspect="1" noChangeArrowheads="1"/>
          </p:cNvPicPr>
          <p:nvPr/>
        </p:nvPicPr>
        <p:blipFill>
          <a:blip r:embed="rId2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3313113" cy="386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066800" y="5562600"/>
            <a:ext cx="228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200" b="1">
                <a:latin typeface="Times New Roman" pitchFamily="18" charset="0"/>
              </a:rPr>
              <a:t>It’s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cloudy</a:t>
            </a:r>
            <a:r>
              <a:rPr lang="en-US" sz="3200" b="1">
                <a:latin typeface="Times New Roman" pitchFamily="18" charset="0"/>
              </a:rPr>
              <a:t>.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4648200" y="5410200"/>
            <a:ext cx="41354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200" b="1">
                <a:latin typeface="Times New Roman" pitchFamily="18" charset="0"/>
              </a:rPr>
              <a:t>It’s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raining</a:t>
            </a:r>
            <a:r>
              <a:rPr lang="en-US" sz="3200" b="1">
                <a:latin typeface="Times New Roman" pitchFamily="18" charset="0"/>
              </a:rPr>
              <a:t>. It’s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rainy</a:t>
            </a:r>
            <a:r>
              <a:rPr lang="en-US" sz="3200" b="1">
                <a:latin typeface="Times New Roman" pitchFamily="18" charset="0"/>
              </a:rPr>
              <a:t>.</a:t>
            </a:r>
          </a:p>
        </p:txBody>
      </p:sp>
      <p:pic>
        <p:nvPicPr>
          <p:cNvPr id="13318" name="Picture 6" descr="58e52a510fd1cc751138c2e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676400"/>
            <a:ext cx="4114800" cy="344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57400" y="5486400"/>
            <a:ext cx="6007100" cy="9525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3600" b="1"/>
              <a:t>It’s </a:t>
            </a:r>
            <a:r>
              <a:rPr lang="en-US" sz="3600" b="1">
                <a:solidFill>
                  <a:srgbClr val="FF0000"/>
                </a:solidFill>
              </a:rPr>
              <a:t>snowing</a:t>
            </a:r>
            <a:r>
              <a:rPr lang="en-US" sz="3600" b="1"/>
              <a:t>. It’s </a:t>
            </a:r>
            <a:r>
              <a:rPr lang="en-US" sz="3600" b="1">
                <a:solidFill>
                  <a:srgbClr val="FF0000"/>
                </a:solidFill>
              </a:rPr>
              <a:t>snowy</a:t>
            </a:r>
            <a:r>
              <a:rPr lang="en-US" sz="3600" b="1"/>
              <a:t>.</a:t>
            </a:r>
          </a:p>
        </p:txBody>
      </p:sp>
      <p:pic>
        <p:nvPicPr>
          <p:cNvPr id="14339" name="Picture 3" descr="snowing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08050"/>
            <a:ext cx="3979862" cy="445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snowd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14400"/>
            <a:ext cx="4140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windy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746125"/>
            <a:ext cx="3416300" cy="43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492500" y="5443538"/>
            <a:ext cx="2646363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600" b="1">
                <a:latin typeface="Times New Roman" pitchFamily="18" charset="0"/>
              </a:rPr>
              <a:t>It’s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</a:rPr>
              <a:t>windy</a:t>
            </a:r>
            <a:r>
              <a:rPr lang="en-US" sz="3600" b="1">
                <a:latin typeface="Times New Roman" pitchFamily="18" charset="0"/>
              </a:rPr>
              <a:t>.</a:t>
            </a:r>
          </a:p>
        </p:txBody>
      </p:sp>
      <p:pic>
        <p:nvPicPr>
          <p:cNvPr id="15364" name="Picture 4" descr="刮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762000"/>
            <a:ext cx="3954462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unny1"/>
          <p:cNvPicPr>
            <a:picLocks noChangeAspect="1" noChangeArrowheads="1"/>
          </p:cNvPicPr>
          <p:nvPr/>
        </p:nvPicPr>
        <p:blipFill>
          <a:blip r:embed="rId2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28775"/>
            <a:ext cx="7086600" cy="391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9600"/>
            <a:ext cx="7772400" cy="792163"/>
          </a:xfrm>
        </p:spPr>
        <p:txBody>
          <a:bodyPr/>
          <a:lstStyle/>
          <a:p>
            <a:pPr eaLnBrk="1" hangingPunct="1"/>
            <a:r>
              <a:rPr lang="en-US" sz="4000" b="1">
                <a:solidFill>
                  <a:srgbClr val="000099"/>
                </a:solidFill>
              </a:rPr>
              <a:t>How’s the weather there?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3203575" y="5734050"/>
            <a:ext cx="2819400" cy="68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4000" b="1"/>
              <a:t>It’s </a:t>
            </a:r>
            <a:r>
              <a:rPr lang="en-US" sz="4000" b="1">
                <a:solidFill>
                  <a:srgbClr val="FF0000"/>
                </a:solidFill>
              </a:rPr>
              <a:t>sunny</a:t>
            </a:r>
            <a:r>
              <a:rPr lang="en-US" sz="4000" b="1"/>
              <a:t>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ZZ0rweB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825"/>
            <a:ext cx="4103688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bjtt_6"/>
          <p:cNvPicPr>
            <a:picLocks noChangeAspect="1"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836613"/>
            <a:ext cx="3671888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shanghai"/>
          <p:cNvPicPr>
            <a:picLocks noChangeAspect="1" noChangeArrowheads="1"/>
          </p:cNvPicPr>
          <p:nvPr/>
        </p:nvPicPr>
        <p:blipFill>
          <a:blip r:embed="rId5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5175"/>
            <a:ext cx="41402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sunn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92150"/>
            <a:ext cx="1727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732588" y="2997200"/>
            <a:ext cx="208756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200" b="1">
                <a:latin typeface="Times New Roman" pitchFamily="18" charset="0"/>
              </a:rPr>
              <a:t>Shanghai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572000" y="4005263"/>
            <a:ext cx="1600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200" b="1">
                <a:latin typeface="Times New Roman" pitchFamily="18" charset="0"/>
              </a:rPr>
              <a:t>Boston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411413" y="765175"/>
            <a:ext cx="1524000" cy="6096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200" b="1">
                <a:latin typeface="Times New Roman" pitchFamily="18" charset="0"/>
              </a:rPr>
              <a:t>Beijing</a:t>
            </a:r>
          </a:p>
        </p:txBody>
      </p:sp>
      <p:pic>
        <p:nvPicPr>
          <p:cNvPr id="17417" name="Picture 9" descr="NA00546_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765175"/>
            <a:ext cx="11366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0" descr="W02006110153019992723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3600450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1908175" y="3789363"/>
            <a:ext cx="1655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Moscow</a:t>
            </a:r>
            <a:r>
              <a:rPr lang="en-US" sz="3600" b="1">
                <a:latin typeface="Times New Roman" pitchFamily="18" charset="0"/>
              </a:rPr>
              <a:t> </a:t>
            </a:r>
          </a:p>
        </p:txBody>
      </p:sp>
      <p:pic>
        <p:nvPicPr>
          <p:cNvPr id="17420" name="Picture 12" descr="j0254510"/>
          <p:cNvPicPr>
            <a:picLocks noChangeAspect="1" noChangeArrowheads="1"/>
          </p:cNvPicPr>
          <p:nvPr/>
        </p:nvPicPr>
        <p:blipFill>
          <a:blip r:embed="rId9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5516563"/>
            <a:ext cx="7191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utoUpdateAnimBg="0"/>
      <p:bldP spid="17416" grpId="0" animBg="1" autoUpdateAnimBg="0"/>
      <p:bldP spid="1741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27088" y="1412875"/>
            <a:ext cx="7129462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Good morning, ladies and gentlemen!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Here is the weather forecast! 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Today is Wednesday .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Beijing is sunny.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Boston is raining. 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Moscow is snowing.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And it is cold.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latin typeface="Times New Roman" pitchFamily="18" charset="0"/>
              </a:rPr>
              <a:t>Shanghai is cloudy…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905000" y="533400"/>
            <a:ext cx="453707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en-US" sz="4000" b="1">
                <a:solidFill>
                  <a:srgbClr val="000099"/>
                </a:solidFill>
                <a:latin typeface="Arial" pitchFamily="34" charset="0"/>
              </a:rPr>
              <a:t>Weather Forecast</a:t>
            </a:r>
            <a:r>
              <a:rPr lang="en-US" sz="2400">
                <a:solidFill>
                  <a:srgbClr val="000099"/>
                </a:solidFill>
                <a:latin typeface="Times New Roman" pitchFamily="18" charset="0"/>
              </a:rPr>
              <a:t>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Z.x.x.k</a:t>
            </a:r>
            <a:endParaRPr lang="zh-CN" altLang="zh-CN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Z.x.x.k</a:t>
            </a:r>
            <a:endParaRPr lang="zh-CN" altLang="zh-CN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Z.x.x.k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>
            <a:spLocks noChangeArrowheads="1"/>
          </p:cNvSpPr>
          <p:nvPr/>
        </p:nvSpPr>
        <p:spPr bwMode="auto">
          <a:xfrm>
            <a:off x="2209800" y="3429000"/>
            <a:ext cx="1600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9459" name="Text Box 18"/>
          <p:cNvSpPr txBox="1">
            <a:spLocks noChangeArrowheads="1"/>
          </p:cNvSpPr>
          <p:nvPr/>
        </p:nvSpPr>
        <p:spPr bwMode="auto">
          <a:xfrm>
            <a:off x="1763713" y="836613"/>
            <a:ext cx="64087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How is the weather in …?</a:t>
            </a:r>
          </a:p>
          <a:p>
            <a:pPr eaLnBrk="1" hangingPunct="1">
              <a:spcBef>
                <a:spcPct val="2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What is the weather like in …?</a:t>
            </a:r>
          </a:p>
        </p:txBody>
      </p:sp>
      <p:sp>
        <p:nvSpPr>
          <p:cNvPr id="19460" name="AutoShape 19"/>
          <p:cNvSpPr>
            <a:spLocks/>
          </p:cNvSpPr>
          <p:nvPr/>
        </p:nvSpPr>
        <p:spPr bwMode="auto">
          <a:xfrm>
            <a:off x="1547813" y="908050"/>
            <a:ext cx="287337" cy="1008063"/>
          </a:xfrm>
          <a:prstGeom prst="leftBrace">
            <a:avLst>
              <a:gd name="adj1" fmla="val 29236"/>
              <a:gd name="adj2" fmla="val 57315"/>
            </a:avLst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Text Box 20"/>
          <p:cNvSpPr txBox="1">
            <a:spLocks noChangeArrowheads="1"/>
          </p:cNvSpPr>
          <p:nvPr/>
        </p:nvSpPr>
        <p:spPr bwMode="auto">
          <a:xfrm>
            <a:off x="971550" y="2420938"/>
            <a:ext cx="69119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rgbClr val="000000"/>
                </a:solidFill>
                <a:latin typeface="Times New Roman" pitchFamily="18" charset="0"/>
              </a:rPr>
              <a:t>               </a:t>
            </a: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sunny.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           cloudy.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 It’s</a:t>
            </a:r>
            <a:r>
              <a:rPr lang="en-US" sz="3200" b="1">
                <a:solidFill>
                  <a:srgbClr val="000000"/>
                </a:solidFill>
                <a:latin typeface="Arial" pitchFamily="34" charset="0"/>
              </a:rPr>
              <a:t>    </a:t>
            </a: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windy.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            raining/rainy.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00"/>
                </a:solidFill>
                <a:latin typeface="Times New Roman" pitchFamily="18" charset="0"/>
              </a:rPr>
              <a:t>            snowing/snowy.</a:t>
            </a:r>
          </a:p>
        </p:txBody>
      </p:sp>
      <p:sp>
        <p:nvSpPr>
          <p:cNvPr id="19462" name="AutoShape 21"/>
          <p:cNvSpPr>
            <a:spLocks/>
          </p:cNvSpPr>
          <p:nvPr/>
        </p:nvSpPr>
        <p:spPr bwMode="auto">
          <a:xfrm>
            <a:off x="1835150" y="2636838"/>
            <a:ext cx="360363" cy="3097212"/>
          </a:xfrm>
          <a:prstGeom prst="leftBrace">
            <a:avLst>
              <a:gd name="adj1" fmla="val 71623"/>
              <a:gd name="adj2" fmla="val 50000"/>
            </a:avLst>
          </a:prstGeom>
          <a:noFill/>
          <a:ln w="3810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Zx.xk</a:t>
            </a:r>
            <a:endParaRPr lang="zh-CN" altLang="zh-CN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39975" y="404813"/>
            <a:ext cx="4032250" cy="738187"/>
          </a:xfrm>
          <a:noFill/>
        </p:spPr>
        <p:txBody>
          <a:bodyPr wrap="none"/>
          <a:lstStyle/>
          <a:p>
            <a:pPr eaLnBrk="1" hangingPunct="1"/>
            <a:r>
              <a:rPr lang="en-US" sz="4000" b="1">
                <a:solidFill>
                  <a:srgbClr val="000099"/>
                </a:solidFill>
              </a:rPr>
              <a:t>Look and say</a:t>
            </a:r>
          </a:p>
        </p:txBody>
      </p:sp>
      <p:pic>
        <p:nvPicPr>
          <p:cNvPr id="20483" name="Picture 3" descr="B部lea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96975"/>
            <a:ext cx="8424863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609600"/>
            <a:ext cx="7772400" cy="955675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000099"/>
                </a:solidFill>
              </a:rPr>
              <a:t>Let’s learn!</a:t>
            </a:r>
          </a:p>
        </p:txBody>
      </p:sp>
      <p:pic>
        <p:nvPicPr>
          <p:cNvPr id="21507" name="Picture 3" descr="未标题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7920038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/>
              <a:t>词汇拓展</a:t>
            </a:r>
          </a:p>
        </p:txBody>
      </p:sp>
      <p:sp>
        <p:nvSpPr>
          <p:cNvPr id="4099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/>
              <a:t>雾 </a:t>
            </a:r>
            <a:r>
              <a:rPr lang="en-US"/>
              <a:t>fog -----</a:t>
            </a:r>
            <a:r>
              <a:rPr lang="zh-CN" altLang="en-US"/>
              <a:t>有雾的 </a:t>
            </a:r>
            <a:r>
              <a:rPr lang="en-US"/>
              <a:t>foggy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zh-CN" altLang="en-US"/>
              <a:t>霜</a:t>
            </a:r>
            <a:r>
              <a:rPr lang="en-US"/>
              <a:t>frost----</a:t>
            </a:r>
            <a:r>
              <a:rPr lang="zh-CN" altLang="en-US"/>
              <a:t>有霜的</a:t>
            </a:r>
            <a:r>
              <a:rPr lang="en-US"/>
              <a:t>frosty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zh-CN" altLang="en-US"/>
              <a:t>风暴</a:t>
            </a:r>
            <a:r>
              <a:rPr lang="en-US"/>
              <a:t>storm-----</a:t>
            </a:r>
            <a:r>
              <a:rPr lang="zh-CN" altLang="en-US"/>
              <a:t>有风暴的 </a:t>
            </a:r>
            <a:r>
              <a:rPr lang="en-US"/>
              <a:t>stormy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zh-CN" altLang="en-US"/>
              <a:t>闪电的 </a:t>
            </a:r>
            <a:r>
              <a:rPr lang="en-US"/>
              <a:t>lightening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zh-CN" altLang="en-US"/>
              <a:t>打雷的</a:t>
            </a:r>
            <a:r>
              <a:rPr lang="en-US"/>
              <a:t> thundering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学科网</a:t>
            </a:r>
            <a:endParaRPr lang="zh-CN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学科网</a:t>
            </a:r>
            <a:endParaRPr 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404813"/>
            <a:ext cx="7077075" cy="782637"/>
          </a:xfrm>
        </p:spPr>
        <p:txBody>
          <a:bodyPr wrap="none"/>
          <a:lstStyle/>
          <a:p>
            <a:pPr eaLnBrk="1" hangingPunct="1"/>
            <a:r>
              <a:rPr lang="en-US" b="1">
                <a:solidFill>
                  <a:srgbClr val="000099"/>
                </a:solidFill>
              </a:rPr>
              <a:t>Let’s do!</a:t>
            </a: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22531" name="Picture 3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68413"/>
            <a:ext cx="7659688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88925" y="173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533400" y="1066800"/>
            <a:ext cx="8353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1b. Listen and write these city names</a:t>
            </a:r>
          </a:p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In the boxes above.</a:t>
            </a:r>
          </a:p>
          <a:p>
            <a:pPr eaLnBrk="1" hangingPunct="1"/>
            <a:r>
              <a:rPr lang="en-US" sz="3200" b="1">
                <a:latin typeface="Times New Roman" pitchFamily="18" charset="0"/>
              </a:rPr>
              <a:t> </a:t>
            </a:r>
          </a:p>
        </p:txBody>
      </p:sp>
      <p:pic>
        <p:nvPicPr>
          <p:cNvPr id="23556" name="Picture 4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828800"/>
            <a:ext cx="6000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990600" y="2971800"/>
            <a:ext cx="7543800" cy="1066800"/>
          </a:xfrm>
          <a:prstGeom prst="rect">
            <a:avLst/>
          </a:prstGeom>
          <a:solidFill>
            <a:srgbClr val="CC99FF">
              <a:alpha val="51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990600" y="3227388"/>
            <a:ext cx="7564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Beijing    Moscow   Toronto    Boston    Shanghai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5" t="29030" r="22957" b="33243"/>
          <a:stretch>
            <a:fillRect/>
          </a:stretch>
        </p:blipFill>
        <p:spPr bwMode="auto">
          <a:xfrm>
            <a:off x="533400" y="533400"/>
            <a:ext cx="8285163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057400" y="3559175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219200" y="762000"/>
            <a:ext cx="1428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Toronto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6248400" y="4495800"/>
            <a:ext cx="1427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Moscow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5181600" y="5257800"/>
            <a:ext cx="16097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Shanghai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447800" y="4572000"/>
            <a:ext cx="1231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Boston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  <p:bldP spid="24582" grpId="0" autoUpdateAnimBg="0"/>
      <p:bldP spid="2458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620713"/>
            <a:ext cx="8229600" cy="938212"/>
          </a:xfrm>
        </p:spPr>
        <p:txBody>
          <a:bodyPr/>
          <a:lstStyle/>
          <a:p>
            <a:pPr eaLnBrk="1" hangingPunct="1"/>
            <a:r>
              <a:rPr lang="en-US" sz="4000" b="1">
                <a:solidFill>
                  <a:srgbClr val="000099"/>
                </a:solidFill>
              </a:rPr>
              <a:t>Tapescript: Conversation 1</a:t>
            </a:r>
          </a:p>
        </p:txBody>
      </p:sp>
      <p:sp>
        <p:nvSpPr>
          <p:cNvPr id="25603" name="Text Box 3"/>
          <p:cNvSpPr>
            <a:spLocks noChangeArrowheads="1"/>
          </p:cNvSpPr>
          <p:nvPr>
            <p:ph type="body" idx="4294967295"/>
          </p:nvPr>
        </p:nvSpPr>
        <p:spPr>
          <a:xfrm>
            <a:off x="468313" y="1628775"/>
            <a:ext cx="8135937" cy="4525963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i="1">
                <a:latin typeface="Times New Roman" pitchFamily="18" charset="0"/>
              </a:rPr>
              <a:t>Tom:</a:t>
            </a:r>
            <a:r>
              <a:rPr lang="en-US" b="1">
                <a:latin typeface="Times New Roman" pitchFamily="18" charset="0"/>
              </a:rPr>
              <a:t>   Hey, Peter. </a:t>
            </a:r>
          </a:p>
          <a:p>
            <a:pPr eaLnBrk="1" hangingPunct="1">
              <a:buFontTx/>
              <a:buNone/>
            </a:pPr>
            <a:r>
              <a:rPr lang="en-US" b="1" i="1">
                <a:latin typeface="Times New Roman" pitchFamily="18" charset="0"/>
              </a:rPr>
              <a:t>Peter:</a:t>
            </a:r>
            <a:r>
              <a:rPr lang="en-US" b="1">
                <a:latin typeface="Times New Roman" pitchFamily="18" charset="0"/>
              </a:rPr>
              <a:t>  Hi, Tom! </a:t>
            </a:r>
          </a:p>
          <a:p>
            <a:pPr eaLnBrk="1" hangingPunct="1">
              <a:buFontTx/>
              <a:buNone/>
            </a:pPr>
            <a:r>
              <a:rPr lang="en-US" b="1" i="1">
                <a:latin typeface="Times New Roman" pitchFamily="18" charset="0"/>
              </a:rPr>
              <a:t>Tom</a:t>
            </a:r>
            <a:r>
              <a:rPr lang="en-US" i="1">
                <a:latin typeface="Times New Roman" pitchFamily="18" charset="0"/>
              </a:rPr>
              <a:t> </a:t>
            </a:r>
            <a:r>
              <a:rPr lang="en-US" b="1" i="1">
                <a:latin typeface="Times New Roman" pitchFamily="18" charset="0"/>
              </a:rPr>
              <a:t>:</a:t>
            </a:r>
            <a:r>
              <a:rPr lang="en-US" b="1">
                <a:latin typeface="Times New Roman" pitchFamily="18" charset="0"/>
              </a:rPr>
              <a:t>  How’s the weather down there in </a:t>
            </a:r>
          </a:p>
          <a:p>
            <a:pPr eaLnBrk="1" hangingPunct="1">
              <a:buFontTx/>
              <a:buNone/>
            </a:pPr>
            <a:r>
              <a:rPr lang="en-US" b="1">
                <a:latin typeface="Times New Roman" pitchFamily="18" charset="0"/>
              </a:rPr>
              <a:t>             Shanghai? </a:t>
            </a:r>
          </a:p>
          <a:p>
            <a:pPr eaLnBrk="1" hangingPunct="1">
              <a:buFontTx/>
              <a:buNone/>
            </a:pPr>
            <a:r>
              <a:rPr lang="en-US" b="1" i="1">
                <a:latin typeface="Times New Roman" pitchFamily="18" charset="0"/>
              </a:rPr>
              <a:t>Peter</a:t>
            </a:r>
            <a:r>
              <a:rPr lang="en-US" i="1">
                <a:latin typeface="Times New Roman" pitchFamily="18" charset="0"/>
              </a:rPr>
              <a:t> </a:t>
            </a:r>
            <a:r>
              <a:rPr lang="en-US" b="1" i="1">
                <a:latin typeface="Times New Roman" pitchFamily="18" charset="0"/>
              </a:rPr>
              <a:t>:</a:t>
            </a:r>
            <a:r>
              <a:rPr lang="en-US" b="1">
                <a:latin typeface="Times New Roman" pitchFamily="18" charset="0"/>
              </a:rPr>
              <a:t> It’s cloudy. How’s the weather </a:t>
            </a:r>
          </a:p>
          <a:p>
            <a:pPr eaLnBrk="1" hangingPunct="1">
              <a:buFontTx/>
              <a:buNone/>
            </a:pPr>
            <a:r>
              <a:rPr lang="en-US" b="1">
                <a:latin typeface="Times New Roman" pitchFamily="18" charset="0"/>
              </a:rPr>
              <a:t>             in Moscow?</a:t>
            </a:r>
          </a:p>
          <a:p>
            <a:pPr eaLnBrk="1" hangingPunct="1">
              <a:buFontTx/>
              <a:buNone/>
            </a:pPr>
            <a:r>
              <a:rPr lang="en-US" b="1" i="1">
                <a:latin typeface="Times New Roman" pitchFamily="18" charset="0"/>
              </a:rPr>
              <a:t>Tom:</a:t>
            </a:r>
            <a:r>
              <a:rPr lang="en-US" b="1">
                <a:latin typeface="Times New Roman" pitchFamily="18" charset="0"/>
              </a:rPr>
              <a:t>   It’s snowing right now.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Zx.xk</a:t>
            </a:r>
            <a:endParaRPr lang="zh-CN" altLang="zh-CN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279525" y="8588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339975" y="765175"/>
            <a:ext cx="42227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400" b="1">
                <a:solidFill>
                  <a:srgbClr val="000099"/>
                </a:solidFill>
                <a:latin typeface="Arial" pitchFamily="34" charset="0"/>
              </a:rPr>
              <a:t>Conversation 2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203325" y="2078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2060575"/>
            <a:ext cx="8208963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 i="1">
                <a:latin typeface="Times New Roman" pitchFamily="18" charset="0"/>
              </a:rPr>
              <a:t>Peter         :</a:t>
            </a:r>
            <a:r>
              <a:rPr lang="en-US" sz="3200" b="1">
                <a:latin typeface="Times New Roman" pitchFamily="18" charset="0"/>
              </a:rPr>
              <a:t> Hi, Aunt Sally.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 i="1">
                <a:latin typeface="Times New Roman" pitchFamily="18" charset="0"/>
              </a:rPr>
              <a:t>Aunt Sally:</a:t>
            </a:r>
            <a:r>
              <a:rPr lang="en-US" sz="3200" b="1">
                <a:latin typeface="Times New Roman" pitchFamily="18" charset="0"/>
              </a:rPr>
              <a:t> Hello, Peter.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 i="1">
                <a:latin typeface="Times New Roman" pitchFamily="18" charset="0"/>
              </a:rPr>
              <a:t>Peter         :</a:t>
            </a:r>
            <a:r>
              <a:rPr lang="en-US" sz="3200" b="1">
                <a:latin typeface="Times New Roman" pitchFamily="18" charset="0"/>
              </a:rPr>
              <a:t> How’s the weather in Boston? 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 i="1">
                <a:latin typeface="Times New Roman" pitchFamily="18" charset="0"/>
              </a:rPr>
              <a:t>Aunt Sally:</a:t>
            </a:r>
            <a:r>
              <a:rPr lang="en-US" sz="3200" b="1">
                <a:latin typeface="Times New Roman" pitchFamily="18" charset="0"/>
              </a:rPr>
              <a:t> Oh, it’s windy.</a:t>
            </a:r>
            <a:endParaRPr lang="en-US" sz="3200">
              <a:latin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765175"/>
            <a:ext cx="8229600" cy="1143000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000099"/>
                </a:solidFill>
              </a:rPr>
              <a:t>Conversation 3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827088" y="2205038"/>
            <a:ext cx="705643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2" eaLnBrk="1" hangingPunct="1">
              <a:spcBef>
                <a:spcPct val="50000"/>
              </a:spcBef>
            </a:pPr>
            <a:r>
              <a:rPr lang="en-US" sz="3600" b="1" i="1">
                <a:latin typeface="Times New Roman" pitchFamily="18" charset="0"/>
              </a:rPr>
              <a:t>Peter:</a:t>
            </a:r>
            <a:r>
              <a:rPr lang="en-US" sz="3600" b="1">
                <a:latin typeface="Times New Roman" pitchFamily="18" charset="0"/>
              </a:rPr>
              <a:t> So, how’s the weather</a:t>
            </a:r>
          </a:p>
          <a:p>
            <a:pPr lvl="2"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            there in Beijing?</a:t>
            </a:r>
          </a:p>
          <a:p>
            <a:pPr lvl="2" eaLnBrk="1" hangingPunct="1">
              <a:spcBef>
                <a:spcPct val="50000"/>
              </a:spcBef>
            </a:pPr>
            <a:r>
              <a:rPr lang="en-US" sz="3600" b="1" i="1">
                <a:latin typeface="Times New Roman" pitchFamily="18" charset="0"/>
              </a:rPr>
              <a:t>Girl  :</a:t>
            </a:r>
            <a:r>
              <a:rPr lang="en-US" sz="3600" b="1">
                <a:latin typeface="Times New Roman" pitchFamily="18" charset="0"/>
              </a:rPr>
              <a:t> It’s sunny.</a:t>
            </a:r>
            <a:endParaRPr lang="en-US" sz="3600">
              <a:latin typeface="Times New Roman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Zx.xk</a:t>
            </a:r>
            <a:endParaRPr lang="zh-CN" altLang="zh-CN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765175"/>
            <a:ext cx="7772400" cy="1143000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000099"/>
                </a:solidFill>
              </a:rPr>
              <a:t>Conversation 4</a:t>
            </a:r>
          </a:p>
        </p:txBody>
      </p:sp>
      <p:sp>
        <p:nvSpPr>
          <p:cNvPr id="28675" name="Text Box 3"/>
          <p:cNvSpPr>
            <a:spLocks noChangeArrowheads="1"/>
          </p:cNvSpPr>
          <p:nvPr>
            <p:ph type="body" idx="4294967295"/>
          </p:nvPr>
        </p:nvSpPr>
        <p:spPr>
          <a:xfrm>
            <a:off x="323850" y="2205038"/>
            <a:ext cx="8569325" cy="3240087"/>
          </a:xfrm>
          <a:noFill/>
        </p:spPr>
        <p:txBody>
          <a:bodyPr wrap="none"/>
          <a:lstStyle/>
          <a:p>
            <a:pPr eaLnBrk="1" hangingPunct="1">
              <a:buFontTx/>
              <a:buNone/>
            </a:pPr>
            <a:r>
              <a:rPr lang="en-US" sz="3600" b="1" i="1">
                <a:latin typeface="Times New Roman" pitchFamily="18" charset="0"/>
              </a:rPr>
              <a:t>Peter         :</a:t>
            </a:r>
            <a:r>
              <a:rPr lang="en-US" sz="3600" b="1">
                <a:latin typeface="Times New Roman" pitchFamily="18" charset="0"/>
              </a:rPr>
              <a:t> Hi, Uncle Bill!</a:t>
            </a:r>
          </a:p>
          <a:p>
            <a:pPr eaLnBrk="1" hangingPunct="1">
              <a:buFontTx/>
              <a:buNone/>
            </a:pPr>
            <a:r>
              <a:rPr lang="en-US" sz="3600" b="1" i="1">
                <a:latin typeface="Times New Roman" pitchFamily="18" charset="0"/>
              </a:rPr>
              <a:t>Uncle Bill :</a:t>
            </a:r>
            <a:r>
              <a:rPr lang="en-US" sz="3600" b="1">
                <a:latin typeface="Times New Roman" pitchFamily="18" charset="0"/>
              </a:rPr>
              <a:t> Hello, Peter! </a:t>
            </a:r>
          </a:p>
          <a:p>
            <a:pPr eaLnBrk="1" hangingPunct="1">
              <a:buFontTx/>
              <a:buNone/>
            </a:pPr>
            <a:r>
              <a:rPr lang="en-US" sz="3600" b="1" i="1">
                <a:latin typeface="Times New Roman" pitchFamily="18" charset="0"/>
              </a:rPr>
              <a:t>Peter         :</a:t>
            </a:r>
            <a:r>
              <a:rPr lang="en-US" sz="3600" b="1">
                <a:latin typeface="Times New Roman" pitchFamily="18" charset="0"/>
              </a:rPr>
              <a:t> How’s the weather in Toronto? </a:t>
            </a:r>
          </a:p>
          <a:p>
            <a:pPr eaLnBrk="1" hangingPunct="1">
              <a:buFontTx/>
              <a:buNone/>
            </a:pPr>
            <a:r>
              <a:rPr lang="en-US" sz="3600" b="1" i="1">
                <a:latin typeface="Times New Roman" pitchFamily="18" charset="0"/>
              </a:rPr>
              <a:t>Uncle Bill :</a:t>
            </a:r>
            <a:r>
              <a:rPr lang="en-US" sz="3600" b="1">
                <a:latin typeface="Times New Roman" pitchFamily="18" charset="0"/>
              </a:rPr>
              <a:t> It’s raining, as usual!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unnyBeijing"/>
          <p:cNvPicPr>
            <a:picLocks noChangeAspect="1" noChangeArrowheads="1"/>
          </p:cNvPicPr>
          <p:nvPr/>
        </p:nvPicPr>
        <p:blipFill>
          <a:blip r:embed="rId2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38400"/>
            <a:ext cx="50292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685800"/>
            <a:ext cx="8839200" cy="1143000"/>
          </a:xfrm>
        </p:spPr>
        <p:txBody>
          <a:bodyPr/>
          <a:lstStyle/>
          <a:p>
            <a:pPr algn="l" eaLnBrk="1" hangingPunct="1"/>
            <a:r>
              <a:rPr lang="en-US" sz="3200" b="1">
                <a:solidFill>
                  <a:srgbClr val="000099"/>
                </a:solidFill>
              </a:rPr>
              <a:t>1c. Imagine you are in one of the places in 1a. Talk about the weather with your friend on the phone.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5410200"/>
            <a:ext cx="7632700" cy="1257300"/>
          </a:xfrm>
          <a:noFill/>
        </p:spPr>
        <p:txBody>
          <a:bodyPr wrap="none"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A: Hi! How’s the weather in Beijing?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b="1">
                <a:latin typeface="Times New Roman" pitchFamily="18" charset="0"/>
              </a:rPr>
              <a:t>B: It’s sunny.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hanghai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762000"/>
            <a:ext cx="647700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971550" y="5013325"/>
            <a:ext cx="7272338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3600" b="1">
                <a:latin typeface="Times New Roman" pitchFamily="18" charset="0"/>
              </a:rPr>
              <a:t>A: How’s the weather in Shanghai?</a:t>
            </a:r>
          </a:p>
          <a:p>
            <a:pPr>
              <a:spcBef>
                <a:spcPct val="20000"/>
              </a:spcBef>
            </a:pPr>
            <a:r>
              <a:rPr lang="en-US" sz="3600" b="1">
                <a:latin typeface="Times New Roman" pitchFamily="18" charset="0"/>
              </a:rPr>
              <a:t>B: It’s cloudy.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835150" y="15573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41325" y="3254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3400" y="685800"/>
            <a:ext cx="835342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2a. Listen and number the pictures.</a:t>
            </a:r>
          </a:p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[1-4]</a:t>
            </a:r>
          </a:p>
        </p:txBody>
      </p:sp>
      <p:pic>
        <p:nvPicPr>
          <p:cNvPr id="31749" name="Picture 5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371600"/>
            <a:ext cx="6000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p38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55" t="14622" r="5614" b="73328"/>
          <a:stretch>
            <a:fillRect/>
          </a:stretch>
        </p:blipFill>
        <p:spPr bwMode="auto">
          <a:xfrm>
            <a:off x="609600" y="2713038"/>
            <a:ext cx="8001000" cy="277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2209800" y="3551238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4632325" y="4608513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019800" y="3551238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utoUpdateAnimBg="0"/>
      <p:bldP spid="31752" grpId="0" autoUpdateAnimBg="0"/>
      <p:bldP spid="3175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41325" y="173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23850" y="476250"/>
            <a:ext cx="8424863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1a. Match the words with the pictures.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302577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marL="457200" indent="-4572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1. raining ____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2. windy____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3. cloudy____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4. sunny ____</a:t>
            </a:r>
          </a:p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5. snowing____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124075" y="1196975"/>
            <a:ext cx="52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4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133600" y="2819400"/>
            <a:ext cx="504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e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286000" y="4343400"/>
            <a:ext cx="5111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981200" y="2057400"/>
            <a:ext cx="4095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057400" y="3581400"/>
            <a:ext cx="3651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sz="32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pic>
        <p:nvPicPr>
          <p:cNvPr id="5130" name="Picture 10" descr="p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5" t="29030" r="22957" b="33243"/>
          <a:stretch>
            <a:fillRect/>
          </a:stretch>
        </p:blipFill>
        <p:spPr bwMode="auto">
          <a:xfrm>
            <a:off x="3505200" y="1219200"/>
            <a:ext cx="523716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</a:t>
            </a:r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.</a:t>
            </a:r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科</a:t>
            </a:r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.</a:t>
            </a:r>
            <a:r>
              <a:rPr 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网</a:t>
            </a:r>
            <a:endParaRPr 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  <p:bldP spid="5126" grpId="0" autoUpdateAnimBg="0"/>
      <p:bldP spid="5127" grpId="0" autoUpdateAnimBg="0"/>
      <p:bldP spid="5128" grpId="0" autoUpdateAnimBg="0"/>
      <p:bldP spid="5129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88925" y="1730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533400" y="838200"/>
            <a:ext cx="76977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2b. Listen again. Match the names </a:t>
            </a:r>
          </a:p>
          <a:p>
            <a:pPr eaLnBrk="1" hangingPunct="1"/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      with the activities.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81000" y="2582863"/>
            <a:ext cx="8450263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</a:rPr>
              <a:t>1. _____  Uncle Joe          a. is playing computer games .</a:t>
            </a:r>
          </a:p>
          <a:p>
            <a:pPr eaLnBrk="1" hangingPunct="1"/>
            <a:endParaRPr lang="en-US" sz="2800" b="1">
              <a:latin typeface="Times New Roman" pitchFamily="18" charset="0"/>
            </a:endParaRPr>
          </a:p>
          <a:p>
            <a:pPr eaLnBrk="1" hangingPunct="1"/>
            <a:r>
              <a:rPr lang="en-US" sz="2800" b="1">
                <a:latin typeface="Times New Roman" pitchFamily="18" charset="0"/>
              </a:rPr>
              <a:t>2. _____   Jeff                   b. is cooking</a:t>
            </a:r>
          </a:p>
          <a:p>
            <a:pPr eaLnBrk="1" hangingPunct="1"/>
            <a:endParaRPr lang="en-US" sz="2800" b="1">
              <a:latin typeface="Times New Roman" pitchFamily="18" charset="0"/>
            </a:endParaRPr>
          </a:p>
          <a:p>
            <a:pPr eaLnBrk="1" hangingPunct="1"/>
            <a:r>
              <a:rPr lang="en-US" sz="2800" b="1">
                <a:latin typeface="Times New Roman" pitchFamily="18" charset="0"/>
              </a:rPr>
              <a:t>3. _____   Mary                c. is playing basketball</a:t>
            </a:r>
          </a:p>
          <a:p>
            <a:pPr eaLnBrk="1" hangingPunct="1"/>
            <a:endParaRPr lang="en-US" sz="2800" b="1">
              <a:latin typeface="Times New Roman" pitchFamily="18" charset="0"/>
            </a:endParaRPr>
          </a:p>
          <a:p>
            <a:pPr eaLnBrk="1" hangingPunct="1"/>
            <a:r>
              <a:rPr lang="en-US" sz="2800" b="1">
                <a:latin typeface="Times New Roman" pitchFamily="18" charset="0"/>
              </a:rPr>
              <a:t>4. _____   Aunt Sally        d. is watching TV</a:t>
            </a:r>
          </a:p>
          <a:p>
            <a:pPr eaLnBrk="1" hangingPunct="1"/>
            <a:endParaRPr lang="en-US" sz="2800" b="1">
              <a:latin typeface="Times New Roman" pitchFamily="18" charset="0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957263" y="2438400"/>
            <a:ext cx="6492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812800" y="3230563"/>
            <a:ext cx="936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812800" y="4094163"/>
            <a:ext cx="863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812800" y="4959350"/>
            <a:ext cx="863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pic>
        <p:nvPicPr>
          <p:cNvPr id="32777" name="Picture 9" descr="la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76400"/>
            <a:ext cx="6000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  <p:bldP spid="32774" grpId="0" autoUpdateAnimBg="0"/>
      <p:bldP spid="32775" grpId="0" autoUpdateAnimBg="0"/>
      <p:bldP spid="32776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35013" y="98583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14400" y="1219200"/>
            <a:ext cx="7056438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Jim : Hello, Linda! This is Jim.  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Linda: Hello, Jim!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Jim :</a:t>
            </a:r>
            <a:r>
              <a:rPr lang="en-US" sz="2800">
                <a:latin typeface="Arial" pitchFamily="34" charset="0"/>
              </a:rPr>
              <a:t> </a:t>
            </a:r>
            <a:r>
              <a:rPr lang="en-US" sz="2800" b="1">
                <a:latin typeface="Times New Roman" pitchFamily="18" charset="0"/>
              </a:rPr>
              <a:t>Is Uncle Joe there? 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Linda:</a:t>
            </a:r>
            <a:r>
              <a:rPr lang="en-US" sz="2800">
                <a:latin typeface="Arial" pitchFamily="34" charset="0"/>
              </a:rPr>
              <a:t> </a:t>
            </a:r>
            <a:r>
              <a:rPr lang="en-US" sz="2800" b="1">
                <a:latin typeface="Times New Roman" pitchFamily="18" charset="0"/>
              </a:rPr>
              <a:t>No, he isn’t. He’s outside.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Jim :</a:t>
            </a:r>
            <a:r>
              <a:rPr lang="en-US" sz="2800">
                <a:latin typeface="Arial" pitchFamily="34" charset="0"/>
              </a:rPr>
              <a:t> </a:t>
            </a:r>
            <a:r>
              <a:rPr lang="en-US" sz="2800" b="1">
                <a:latin typeface="Times New Roman" pitchFamily="18" charset="0"/>
              </a:rPr>
              <a:t>Outside? It’s cold, isn’t it?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Linda: No, it’s sunny and really warm.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Jim : What’s Uncle Joe doing?</a:t>
            </a:r>
          </a:p>
          <a:p>
            <a:pPr eaLnBrk="1" hangingPunct="1">
              <a:lnSpc>
                <a:spcPts val="3500"/>
              </a:lnSpc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</a:rPr>
              <a:t>Linda: He’s playing basketball.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590800" y="381000"/>
            <a:ext cx="32400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0099"/>
                </a:solidFill>
                <a:latin typeface="Arial" pitchFamily="34" charset="0"/>
              </a:rPr>
              <a:t>Tapescript</a:t>
            </a:r>
            <a:r>
              <a:rPr lang="en-US" sz="3600" b="1">
                <a:solidFill>
                  <a:srgbClr val="000099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90600"/>
            <a:ext cx="8280400" cy="5545138"/>
          </a:xfrm>
          <a:noFill/>
        </p:spPr>
        <p:txBody>
          <a:bodyPr wrap="none"/>
          <a:lstStyle/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Jim : Is Aunt Sally there?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Linda: Yes, she is, but she’s busy right now. 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Jim : What’s she doing?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Linda: She’s cooking.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Jim : How about Mary? What’s she doing?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Linda: Not much. She’s only watching TV. 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             You want to talk her don’t you?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Jim : Yes, Thanks. And can I say “Hi” to Jeff, too?</a:t>
            </a:r>
          </a:p>
          <a:p>
            <a:pPr eaLnBrk="1" hangingPunct="1">
              <a:buFontTx/>
              <a:buNone/>
            </a:pPr>
            <a:r>
              <a:rPr lang="en-US" sz="2800" b="1">
                <a:latin typeface="Times New Roman" pitchFamily="18" charset="0"/>
              </a:rPr>
              <a:t>Linda: Sure. He’s just playing computer games. 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04800" y="914400"/>
            <a:ext cx="87058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sz="4000" b="1">
                <a:solidFill>
                  <a:srgbClr val="000099"/>
                </a:solidFill>
                <a:latin typeface="Arial" pitchFamily="34" charset="0"/>
              </a:rPr>
              <a:t>2c. Talk about the people in 2a with</a:t>
            </a:r>
          </a:p>
          <a:p>
            <a:pPr eaLnBrk="1" hangingPunct="1"/>
            <a:r>
              <a:rPr lang="en-US" sz="4000" b="1">
                <a:solidFill>
                  <a:srgbClr val="000099"/>
                </a:solidFill>
                <a:latin typeface="Arial" pitchFamily="34" charset="0"/>
              </a:rPr>
              <a:t> a partner.</a:t>
            </a:r>
          </a:p>
        </p:txBody>
      </p:sp>
      <p:pic>
        <p:nvPicPr>
          <p:cNvPr id="35843" name="Picture 3" descr="p38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53" t="51506" r="6062" b="35202"/>
          <a:stretch>
            <a:fillRect/>
          </a:stretch>
        </p:blipFill>
        <p:spPr bwMode="auto">
          <a:xfrm>
            <a:off x="3048000" y="2971800"/>
            <a:ext cx="3505200" cy="242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/>
              <a:t>Pair work</a:t>
            </a:r>
            <a:endParaRPr lang="zh-CN" altLang="en-US"/>
          </a:p>
        </p:txBody>
      </p:sp>
      <p:sp>
        <p:nvSpPr>
          <p:cNvPr id="36867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1)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A: How’s the weather in </a:t>
            </a:r>
            <a:r>
              <a:rPr lang="en-US" sz="3000" u="sng"/>
              <a:t>Wuhan?</a:t>
            </a:r>
            <a:r>
              <a:rPr lang="en-US" sz="3000"/>
              <a:t> / What’s the weather like in Wuhan?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B: It’s really hot in summer and it is </a:t>
            </a:r>
            <a:r>
              <a:rPr lang="en-US" sz="3000" u="sng"/>
              <a:t>cold</a:t>
            </a:r>
            <a:r>
              <a:rPr lang="en-US" sz="3000"/>
              <a:t> in winter.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A: Do you like the weather in Wuhan?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B: Of course not. I can’t stand the weather here. How about the weather in Beijing?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r>
              <a:rPr lang="en-US" sz="3000"/>
              <a:t>A: It’s dry.</a:t>
            </a:r>
            <a:endParaRPr lang="zh-CN" altLang="en-US" sz="3000"/>
          </a:p>
          <a:p>
            <a:pPr marL="0" indent="0" eaLnBrk="1" hangingPunct="1">
              <a:buFont typeface="Arial" pitchFamily="34" charset="0"/>
              <a:buNone/>
            </a:pPr>
            <a:endParaRPr lang="zh-CN" altLang="en-US" sz="300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032000" y="3322638"/>
            <a:ext cx="50800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800" b="1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Zx.xk</a:t>
            </a:r>
            <a:endParaRPr lang="zh-CN" altLang="zh-CN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内容占位符 2"/>
          <p:cNvSpPr>
            <a:spLocks noGrp="1"/>
          </p:cNvSpPr>
          <p:nvPr>
            <p:ph idx="4294967295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eaLnBrk="1" hangingPunct="1"/>
            <a:r>
              <a:rPr lang="en-US"/>
              <a:t>2)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A: Hello, This is Tom.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B: Hello. This is Jenny.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A: Is grandma there?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B: No, she is outside.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A: Outside? It’s hot, isn’t it?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B: No. It’s cool. She is reading a book under a tree. How’s weather there?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r>
              <a:rPr lang="en-US"/>
              <a:t>A: It’s hot here. </a:t>
            </a:r>
            <a:endParaRPr lang="zh-CN" altLang="en-US"/>
          </a:p>
          <a:p>
            <a:pPr eaLnBrk="1" hangingPunct="1">
              <a:buFont typeface="Arial" pitchFamily="34" charset="0"/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609600"/>
            <a:ext cx="6629400" cy="60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4000" b="1">
                <a:solidFill>
                  <a:srgbClr val="000099"/>
                </a:solidFill>
              </a:rPr>
              <a:t>Do you know these places?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295400" y="5638800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latin typeface="Times New Roman" pitchFamily="18" charset="0"/>
              </a:rPr>
              <a:t>Beijing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334000" y="5562600"/>
            <a:ext cx="2438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3600" b="1">
                <a:latin typeface="Times New Roman" pitchFamily="18" charset="0"/>
              </a:rPr>
              <a:t>Shanghai</a:t>
            </a:r>
          </a:p>
        </p:txBody>
      </p:sp>
      <p:pic>
        <p:nvPicPr>
          <p:cNvPr id="6149" name="Picture 5" descr="013000002521201244781863924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52600"/>
            <a:ext cx="3222625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144937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296703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867400" y="5410200"/>
            <a:ext cx="228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</a:pPr>
            <a:r>
              <a:rPr lang="en-US" sz="4000" b="1">
                <a:latin typeface="Times New Roman" pitchFamily="18" charset="0"/>
              </a:rPr>
              <a:t>Moscow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371600" y="5334000"/>
            <a:ext cx="2286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Times New Roman" pitchFamily="18" charset="0"/>
              </a:rPr>
              <a:t>Boston</a:t>
            </a:r>
          </a:p>
        </p:txBody>
      </p:sp>
      <p:pic>
        <p:nvPicPr>
          <p:cNvPr id="7172" name="Picture 4" descr="888978edecfc5ff1b31cb1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2957513" cy="394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J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371600"/>
            <a:ext cx="2886075" cy="381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ai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8800"/>
            <a:ext cx="6927850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85800" y="685800"/>
            <a:ext cx="71278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sz="4000" b="1">
                <a:solidFill>
                  <a:srgbClr val="000099"/>
                </a:solidFill>
              </a:rPr>
              <a:t>Talk about the weather</a:t>
            </a:r>
            <a:r>
              <a:rPr lang="en-US" sz="5400" b="1">
                <a:solidFill>
                  <a:srgbClr val="000099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83470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733800" y="5334000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>
                <a:solidFill>
                  <a:srgbClr val="000099"/>
                </a:solidFill>
                <a:latin typeface="Times New Roman" pitchFamily="18" charset="0"/>
              </a:rPr>
              <a:t>cloudy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windy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162800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nowy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43000"/>
            <a:ext cx="7021513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822</Words>
  <Characters>0</Characters>
  <Application>Microsoft Office PowerPoint</Application>
  <DocSecurity>0</DocSecurity>
  <PresentationFormat>全屏显示(4:3)</PresentationFormat>
  <Lines>0</Lines>
  <Paragraphs>154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Times New Roman</vt:lpstr>
      <vt:lpstr>Latha</vt:lpstr>
      <vt:lpstr>Office 主题</vt:lpstr>
      <vt:lpstr>Unit 7 It’s raining !</vt:lpstr>
      <vt:lpstr>词汇拓展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How’s the weather there?</vt:lpstr>
      <vt:lpstr>PowerPoint 演示文稿</vt:lpstr>
      <vt:lpstr>PowerPoint 演示文稿</vt:lpstr>
      <vt:lpstr>PowerPoint 演示文稿</vt:lpstr>
      <vt:lpstr>Look and say</vt:lpstr>
      <vt:lpstr>Let’s learn!</vt:lpstr>
      <vt:lpstr>Let’s do! </vt:lpstr>
      <vt:lpstr>PowerPoint 演示文稿</vt:lpstr>
      <vt:lpstr>PowerPoint 演示文稿</vt:lpstr>
      <vt:lpstr>Tapescript: Conversation 1</vt:lpstr>
      <vt:lpstr>PowerPoint 演示文稿</vt:lpstr>
      <vt:lpstr>Conversation 3</vt:lpstr>
      <vt:lpstr>Conversation 4</vt:lpstr>
      <vt:lpstr>1c. Imagine you are in one of the places in 1a. Talk about the weather with your friend on the phone.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Pair work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qixingbin</dc:creator>
  <cp:keywords/>
  <dc:description/>
  <cp:lastModifiedBy>user</cp:lastModifiedBy>
  <cp:revision>9</cp:revision>
  <dcterms:created xsi:type="dcterms:W3CDTF">2013-04-26T10:03:46Z</dcterms:created>
  <dcterms:modified xsi:type="dcterms:W3CDTF">2015-08-12T02:16:41Z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2052-8.1.0.3526</vt:lpwstr>
  </property>
</Properties>
</file>